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gif" ContentType="image/gif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media1.gif" ContentType="video/unknown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72" r:id="rId3"/>
    <p:sldId id="273" r:id="rId4"/>
    <p:sldId id="274" r:id="rId5"/>
    <p:sldId id="275" r:id="rId6"/>
    <p:sldId id="276" r:id="rId7"/>
    <p:sldId id="263" r:id="rId8"/>
    <p:sldId id="277" r:id="rId9"/>
    <p:sldId id="278" r:id="rId10"/>
    <p:sldId id="264" r:id="rId11"/>
    <p:sldId id="279" r:id="rId12"/>
    <p:sldId id="271" r:id="rId13"/>
    <p:sldId id="262" r:id="rId14"/>
    <p:sldId id="266" r:id="rId15"/>
    <p:sldId id="267" r:id="rId16"/>
    <p:sldId id="280" r:id="rId17"/>
    <p:sldId id="281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72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A829F-2863-4158-8D52-AC51B203A0E1}" type="datetimeFigureOut">
              <a:rPr lang="en-US" smtClean="0"/>
              <a:pPr/>
              <a:t>12/5/13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DC00E-0F84-4726-B5F9-D4BEB9D0F86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9289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A829F-2863-4158-8D52-AC51B203A0E1}" type="datetimeFigureOut">
              <a:rPr lang="en-US" smtClean="0"/>
              <a:pPr/>
              <a:t>12/5/13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DC00E-0F84-4726-B5F9-D4BEB9D0F86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109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A829F-2863-4158-8D52-AC51B203A0E1}" type="datetimeFigureOut">
              <a:rPr lang="en-US" smtClean="0"/>
              <a:pPr/>
              <a:t>12/5/13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DC00E-0F84-4726-B5F9-D4BEB9D0F86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454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A829F-2863-4158-8D52-AC51B203A0E1}" type="datetimeFigureOut">
              <a:rPr lang="en-US" smtClean="0"/>
              <a:pPr/>
              <a:t>12/5/13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DC00E-0F84-4726-B5F9-D4BEB9D0F86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3152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A829F-2863-4158-8D52-AC51B203A0E1}" type="datetimeFigureOut">
              <a:rPr lang="en-US" smtClean="0"/>
              <a:pPr/>
              <a:t>12/5/13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DC00E-0F84-4726-B5F9-D4BEB9D0F86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646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A829F-2863-4158-8D52-AC51B203A0E1}" type="datetimeFigureOut">
              <a:rPr lang="en-US" smtClean="0"/>
              <a:pPr/>
              <a:t>12/5/13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DC00E-0F84-4726-B5F9-D4BEB9D0F86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9145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A829F-2863-4158-8D52-AC51B203A0E1}" type="datetimeFigureOut">
              <a:rPr lang="en-US" smtClean="0"/>
              <a:pPr/>
              <a:t>12/5/13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DC00E-0F84-4726-B5F9-D4BEB9D0F86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82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A829F-2863-4158-8D52-AC51B203A0E1}" type="datetimeFigureOut">
              <a:rPr lang="en-US" smtClean="0"/>
              <a:pPr/>
              <a:t>12/5/13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DC00E-0F84-4726-B5F9-D4BEB9D0F86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626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A829F-2863-4158-8D52-AC51B203A0E1}" type="datetimeFigureOut">
              <a:rPr lang="en-US" smtClean="0"/>
              <a:pPr/>
              <a:t>12/5/13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DC00E-0F84-4726-B5F9-D4BEB9D0F86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4173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A829F-2863-4158-8D52-AC51B203A0E1}" type="datetimeFigureOut">
              <a:rPr lang="en-US" smtClean="0"/>
              <a:pPr/>
              <a:t>12/5/13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DC00E-0F84-4726-B5F9-D4BEB9D0F86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802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A829F-2863-4158-8D52-AC51B203A0E1}" type="datetimeFigureOut">
              <a:rPr lang="en-US" smtClean="0"/>
              <a:pPr/>
              <a:t>12/5/13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DC00E-0F84-4726-B5F9-D4BEB9D0F86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1535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A829F-2863-4158-8D52-AC51B203A0E1}" type="datetimeFigureOut">
              <a:rPr lang="en-US" smtClean="0"/>
              <a:pPr/>
              <a:t>12/5/13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9DC00E-0F84-4726-B5F9-D4BEB9D0F86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997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gif"/><Relationship Id="rId5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eOvWioz4PoQ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2dk--lPAi04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eg"/><Relationship Id="rId3" Type="http://schemas.microsoft.com/office/2007/relationships/hdphoto" Target="../media/hdphoto1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24.png"/><Relationship Id="rId5" Type="http://schemas.openxmlformats.org/officeDocument/2006/relationships/image" Target="../media/image25.png"/><Relationship Id="rId1" Type="http://schemas.microsoft.com/office/2007/relationships/media" Target="../media/media1.gif"/><Relationship Id="rId2" Type="http://schemas.openxmlformats.org/officeDocument/2006/relationships/video" Target="../media/media1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4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2-TtcfmbrkI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Relationship Id="rId3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Relationship Id="rId3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1000"/>
            <a:ext cx="7772400" cy="1470025"/>
          </a:xfrm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chemeClr val="bg1"/>
                </a:solidFill>
              </a:rPr>
              <a:t>Ch. 22 Section 2</a:t>
            </a:r>
            <a:br>
              <a:rPr lang="en-US" sz="6000" dirty="0" smtClean="0">
                <a:solidFill>
                  <a:schemeClr val="bg1"/>
                </a:solidFill>
              </a:rPr>
            </a:br>
            <a:r>
              <a:rPr lang="en-US" sz="6000" dirty="0" smtClean="0">
                <a:solidFill>
                  <a:schemeClr val="bg1"/>
                </a:solidFill>
              </a:rPr>
              <a:t>Sun</a:t>
            </a:r>
            <a:r>
              <a:rPr lang="en-US" sz="6000" dirty="0" smtClean="0">
                <a:solidFill>
                  <a:schemeClr val="bg1"/>
                </a:solidFill>
              </a:rPr>
              <a:t>-Earth-</a:t>
            </a:r>
            <a:r>
              <a:rPr lang="en-US" sz="6000" dirty="0" smtClean="0">
                <a:solidFill>
                  <a:schemeClr val="bg1"/>
                </a:solidFill>
              </a:rPr>
              <a:t>Moon</a:t>
            </a:r>
            <a:endParaRPr lang="en-US" sz="6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Phases of the Moon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447800"/>
            <a:ext cx="8229600" cy="45259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chemeClr val="accent5"/>
                </a:solidFill>
              </a:rPr>
              <a:t>Change in the amount of the moon that appears lit</a:t>
            </a:r>
            <a:r>
              <a:rPr lang="en-US" dirty="0" smtClean="0"/>
              <a:t>.</a:t>
            </a:r>
          </a:p>
          <a:p>
            <a:r>
              <a:rPr lang="en-US" u="sng" dirty="0" smtClean="0"/>
              <a:t>Waxing</a:t>
            </a:r>
            <a:r>
              <a:rPr lang="en-US" dirty="0" smtClean="0"/>
              <a:t>: </a:t>
            </a:r>
            <a:r>
              <a:rPr lang="en-US" dirty="0" smtClean="0"/>
              <a:t>light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</a:t>
            </a:r>
            <a:r>
              <a:rPr lang="en-US" dirty="0" smtClean="0"/>
              <a:t>increasing </a:t>
            </a:r>
            <a:endParaRPr lang="en-US" dirty="0" smtClean="0"/>
          </a:p>
          <a:p>
            <a:r>
              <a:rPr lang="en-US" u="sng" dirty="0" smtClean="0"/>
              <a:t>Waning</a:t>
            </a:r>
            <a:r>
              <a:rPr lang="en-US" dirty="0" smtClean="0"/>
              <a:t>(</a:t>
            </a:r>
            <a:r>
              <a:rPr lang="en-US" i="1" dirty="0" smtClean="0"/>
              <a:t>whining </a:t>
            </a:r>
            <a:r>
              <a:rPr lang="en-US" i="1" dirty="0" smtClean="0">
                <a:sym typeface="Wingdings" pitchFamily="2" charset="2"/>
              </a:rPr>
              <a:t> bad</a:t>
            </a:r>
            <a:r>
              <a:rPr lang="en-US" dirty="0" smtClean="0"/>
              <a:t>): </a:t>
            </a:r>
          </a:p>
          <a:p>
            <a:pPr>
              <a:buNone/>
            </a:pPr>
            <a:r>
              <a:rPr lang="en-US" dirty="0" smtClean="0"/>
              <a:t>     light decreasing</a:t>
            </a:r>
          </a:p>
          <a:p>
            <a:r>
              <a:rPr lang="en-US" u="sng" dirty="0" smtClean="0"/>
              <a:t>Crescen</a:t>
            </a:r>
            <a:r>
              <a:rPr lang="en-US" dirty="0" smtClean="0"/>
              <a:t>t: less than </a:t>
            </a:r>
          </a:p>
          <a:p>
            <a:pPr>
              <a:buNone/>
            </a:pPr>
            <a:r>
              <a:rPr lang="en-US" dirty="0" smtClean="0"/>
              <a:t>	half lit (crescent roll)</a:t>
            </a:r>
          </a:p>
          <a:p>
            <a:r>
              <a:rPr lang="en-US" u="sng" dirty="0" smtClean="0"/>
              <a:t>Gibbous</a:t>
            </a:r>
            <a:r>
              <a:rPr lang="en-US" dirty="0" smtClean="0"/>
              <a:t>: more than 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smtClean="0"/>
              <a:t>half </a:t>
            </a:r>
            <a:r>
              <a:rPr lang="en-US" dirty="0" smtClean="0"/>
              <a:t>lit</a:t>
            </a:r>
          </a:p>
          <a:p>
            <a:r>
              <a:rPr lang="en-US" u="sng" dirty="0" smtClean="0"/>
              <a:t>Quarter</a:t>
            </a:r>
            <a:r>
              <a:rPr lang="en-US" dirty="0" smtClean="0"/>
              <a:t>: half lit</a:t>
            </a:r>
            <a:endParaRPr lang="en-US" dirty="0"/>
          </a:p>
        </p:txBody>
      </p:sp>
      <p:sp>
        <p:nvSpPr>
          <p:cNvPr id="5" name="Freeform 4"/>
          <p:cNvSpPr/>
          <p:nvPr/>
        </p:nvSpPr>
        <p:spPr>
          <a:xfrm>
            <a:off x="5086350" y="2437804"/>
            <a:ext cx="2117" cy="1"/>
          </a:xfrm>
          <a:custGeom>
            <a:avLst/>
            <a:gdLst/>
            <a:ahLst/>
            <a:cxnLst/>
            <a:rect l="0" t="0" r="0" b="0"/>
            <a:pathLst>
              <a:path w="2117" h="1">
                <a:moveTo>
                  <a:pt x="0" y="0"/>
                </a:moveTo>
                <a:lnTo>
                  <a:pt x="2116" y="0"/>
                </a:lnTo>
                <a:close/>
              </a:path>
            </a:pathLst>
          </a:custGeom>
          <a:ln w="38100" cap="flat" cmpd="thickThin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5086350" y="2652117"/>
            <a:ext cx="2117" cy="1"/>
          </a:xfrm>
          <a:custGeom>
            <a:avLst/>
            <a:gdLst/>
            <a:ahLst/>
            <a:cxnLst/>
            <a:rect l="0" t="0" r="0" b="0"/>
            <a:pathLst>
              <a:path w="2117" h="1">
                <a:moveTo>
                  <a:pt x="0" y="0"/>
                </a:moveTo>
                <a:lnTo>
                  <a:pt x="2116" y="0"/>
                </a:lnTo>
                <a:close/>
              </a:path>
            </a:pathLst>
          </a:custGeom>
          <a:ln w="38100" cap="flat" cmpd="thickThin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5129212" y="5176986"/>
            <a:ext cx="2118" cy="1"/>
          </a:xfrm>
          <a:custGeom>
            <a:avLst/>
            <a:gdLst/>
            <a:ahLst/>
            <a:cxnLst/>
            <a:rect l="0" t="0" r="0" b="0"/>
            <a:pathLst>
              <a:path w="2118" h="1">
                <a:moveTo>
                  <a:pt x="0" y="0"/>
                </a:moveTo>
                <a:lnTo>
                  <a:pt x="2117" y="0"/>
                </a:lnTo>
                <a:close/>
              </a:path>
            </a:pathLst>
          </a:custGeom>
          <a:ln w="38100" cap="flat" cmpd="thickThin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InkAnnotation8"/>
          <p:cNvSpPr/>
          <p:nvPr/>
        </p:nvSpPr>
        <p:spPr>
          <a:xfrm>
            <a:off x="7436643" y="2390923"/>
            <a:ext cx="7145" cy="1"/>
          </a:xfrm>
          <a:custGeom>
            <a:avLst/>
            <a:gdLst/>
            <a:ahLst/>
            <a:cxnLst/>
            <a:rect l="0" t="0" r="0" b="0"/>
            <a:pathLst>
              <a:path w="7145" h="1">
                <a:moveTo>
                  <a:pt x="0" y="0"/>
                </a:moveTo>
                <a:lnTo>
                  <a:pt x="7144" y="0"/>
                </a:lnTo>
              </a:path>
            </a:pathLst>
          </a:custGeom>
          <a:ln w="38100" cap="rnd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/>
          <p:cNvSpPr/>
          <p:nvPr/>
        </p:nvSpPr>
        <p:spPr>
          <a:xfrm>
            <a:off x="7422356" y="2598539"/>
            <a:ext cx="2118" cy="1"/>
          </a:xfrm>
          <a:custGeom>
            <a:avLst/>
            <a:gdLst/>
            <a:ahLst/>
            <a:cxnLst/>
            <a:rect l="0" t="0" r="0" b="0"/>
            <a:pathLst>
              <a:path w="2118" h="1">
                <a:moveTo>
                  <a:pt x="0" y="0"/>
                </a:moveTo>
                <a:lnTo>
                  <a:pt x="2117" y="0"/>
                </a:lnTo>
                <a:close/>
              </a:path>
            </a:pathLst>
          </a:custGeom>
          <a:ln w="38100" cap="flat" cmpd="thickThin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2590800" y="2667000"/>
            <a:ext cx="0" cy="287984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3657600" y="3429000"/>
            <a:ext cx="0" cy="32221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24" descr="moon_phases_diagra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8200" y="1905000"/>
            <a:ext cx="4343400" cy="449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26010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Months, Weeks, &amp; Days??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500" dirty="0" smtClean="0"/>
              <a:t>The year is also divided into 12 months. Why 12? </a:t>
            </a:r>
          </a:p>
          <a:p>
            <a:pPr lvl="1"/>
            <a:r>
              <a:rPr lang="en-US" sz="2500" dirty="0" smtClean="0"/>
              <a:t>There are 12.4 lunar synodic periods (cycles of phases) during a year.</a:t>
            </a:r>
          </a:p>
          <a:p>
            <a:r>
              <a:rPr lang="en-US" sz="2500" dirty="0" smtClean="0"/>
              <a:t>The word for Month derives from the word for the Moon.</a:t>
            </a:r>
          </a:p>
          <a:p>
            <a:r>
              <a:rPr lang="en-US" sz="2500" dirty="0" smtClean="0"/>
              <a:t>Months are divided into Weeks:</a:t>
            </a:r>
          </a:p>
          <a:p>
            <a:pPr lvl="1"/>
            <a:r>
              <a:rPr lang="en-US" sz="2500" dirty="0" smtClean="0"/>
              <a:t>The week is traditionally divided </a:t>
            </a:r>
            <a:endParaRPr lang="en-US" sz="2500" dirty="0" smtClean="0"/>
          </a:p>
          <a:p>
            <a:pPr marL="457200" lvl="1" indent="0">
              <a:buNone/>
            </a:pPr>
            <a:r>
              <a:rPr lang="en-US" sz="2500" dirty="0" smtClean="0"/>
              <a:t>into </a:t>
            </a:r>
            <a:r>
              <a:rPr lang="en-US" sz="2500" dirty="0" smtClean="0"/>
              <a:t>7 days; Seven for the 7 </a:t>
            </a:r>
            <a:endParaRPr lang="en-US" sz="2500" dirty="0" smtClean="0"/>
          </a:p>
          <a:p>
            <a:pPr marL="457200" lvl="1" indent="0">
              <a:buNone/>
            </a:pPr>
            <a:r>
              <a:rPr lang="en-US" sz="2500" dirty="0" smtClean="0"/>
              <a:t>planets</a:t>
            </a:r>
            <a:r>
              <a:rPr lang="en-US" sz="2500" dirty="0" smtClean="0"/>
              <a:t>/</a:t>
            </a:r>
            <a:r>
              <a:rPr lang="en-US" sz="2500" dirty="0" smtClean="0"/>
              <a:t>moving bodies </a:t>
            </a:r>
            <a:r>
              <a:rPr lang="en-US" sz="2500" dirty="0" smtClean="0"/>
              <a:t>visible </a:t>
            </a:r>
            <a:endParaRPr lang="en-US" sz="2500" dirty="0" smtClean="0"/>
          </a:p>
          <a:p>
            <a:pPr marL="457200" lvl="1" indent="0">
              <a:buNone/>
            </a:pPr>
            <a:r>
              <a:rPr lang="en-US" sz="2500" dirty="0" smtClean="0"/>
              <a:t>to </a:t>
            </a:r>
            <a:r>
              <a:rPr lang="en-US" sz="2500" dirty="0" smtClean="0"/>
              <a:t>the naked </a:t>
            </a:r>
            <a:r>
              <a:rPr lang="en-US" sz="2500" dirty="0" smtClean="0"/>
              <a:t>eye (</a:t>
            </a:r>
            <a:r>
              <a:rPr lang="en-US" sz="2500" dirty="0" smtClean="0"/>
              <a:t>Sun, Moon, </a:t>
            </a:r>
            <a:endParaRPr lang="en-US" sz="2500" dirty="0" smtClean="0"/>
          </a:p>
          <a:p>
            <a:pPr marL="457200" lvl="1" indent="0">
              <a:buNone/>
            </a:pPr>
            <a:r>
              <a:rPr lang="en-US" sz="2500" dirty="0" smtClean="0"/>
              <a:t>Mercury</a:t>
            </a:r>
            <a:r>
              <a:rPr lang="en-US" sz="2500" dirty="0" smtClean="0"/>
              <a:t>, Venus, Mars</a:t>
            </a:r>
            <a:r>
              <a:rPr lang="en-US" sz="2500" dirty="0" smtClean="0"/>
              <a:t>, Jupiter</a:t>
            </a:r>
            <a:r>
              <a:rPr lang="en-US" sz="2500" dirty="0" smtClean="0"/>
              <a:t>, </a:t>
            </a:r>
            <a:endParaRPr lang="en-US" sz="2500" dirty="0" smtClean="0"/>
          </a:p>
          <a:p>
            <a:pPr marL="457200" lvl="1" indent="0">
              <a:buNone/>
            </a:pPr>
            <a:r>
              <a:rPr lang="en-US" sz="2500" dirty="0" smtClean="0"/>
              <a:t>and </a:t>
            </a:r>
            <a:r>
              <a:rPr lang="en-US" sz="2500" dirty="0" smtClean="0"/>
              <a:t>Saturn)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3276600"/>
            <a:ext cx="31242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Sidereal vs</a:t>
            </a:r>
            <a:r>
              <a:rPr lang="en-US" dirty="0" smtClean="0"/>
              <a:t>. Lunar Month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xfrm>
            <a:off x="152400" y="1295400"/>
            <a:ext cx="4344988" cy="5029200"/>
          </a:xfrm>
        </p:spPr>
        <p:txBody>
          <a:bodyPr>
            <a:normAutofit fontScale="85000" lnSpcReduction="10000"/>
          </a:bodyPr>
          <a:lstStyle/>
          <a:p>
            <a:r>
              <a:rPr lang="en-US" sz="2600" u="sng" dirty="0" smtClean="0"/>
              <a:t>Synchronous rotation</a:t>
            </a:r>
            <a:r>
              <a:rPr lang="en-US" sz="2600" dirty="0" smtClean="0"/>
              <a:t>: rate of orbit and rotation equal…see same side of moon</a:t>
            </a:r>
          </a:p>
          <a:p>
            <a:r>
              <a:rPr lang="en-US" sz="2600" b="1" u="sng" dirty="0" smtClean="0">
                <a:solidFill>
                  <a:srgbClr val="00B050"/>
                </a:solidFill>
              </a:rPr>
              <a:t>Sidereal</a:t>
            </a:r>
            <a:r>
              <a:rPr lang="en-US" sz="2600" u="sng" dirty="0" smtClean="0"/>
              <a:t> month</a:t>
            </a:r>
            <a:r>
              <a:rPr lang="en-US" sz="2600" dirty="0" smtClean="0"/>
              <a:t>: 360</a:t>
            </a:r>
            <a:r>
              <a:rPr lang="en-US" sz="2600" dirty="0" smtClean="0">
                <a:latin typeface="Times"/>
              </a:rPr>
              <a:t>°</a:t>
            </a:r>
            <a:r>
              <a:rPr lang="en-US" sz="2600" dirty="0" smtClean="0"/>
              <a:t> orbit of M around E, </a:t>
            </a:r>
            <a:r>
              <a:rPr lang="en-US" sz="2600" b="1" dirty="0" smtClean="0">
                <a:solidFill>
                  <a:srgbClr val="00B050"/>
                </a:solidFill>
              </a:rPr>
              <a:t>27.3d</a:t>
            </a:r>
          </a:p>
          <a:p>
            <a:r>
              <a:rPr lang="en-US" sz="2600" b="1" u="sng" dirty="0" smtClean="0">
                <a:solidFill>
                  <a:srgbClr val="0070C0"/>
                </a:solidFill>
              </a:rPr>
              <a:t>Lunar</a:t>
            </a:r>
            <a:r>
              <a:rPr lang="en-US" sz="2600" u="sng" dirty="0" smtClean="0"/>
              <a:t> month</a:t>
            </a:r>
            <a:r>
              <a:rPr lang="en-US" sz="2600" dirty="0" smtClean="0"/>
              <a:t>: new moon to new moon, </a:t>
            </a:r>
            <a:r>
              <a:rPr lang="en-US" sz="2600" b="1" dirty="0" smtClean="0">
                <a:solidFill>
                  <a:srgbClr val="0070C0"/>
                </a:solidFill>
              </a:rPr>
              <a:t>29.5 d</a:t>
            </a:r>
          </a:p>
          <a:p>
            <a:r>
              <a:rPr lang="en-US" sz="2600" dirty="0" smtClean="0"/>
              <a:t>Moonrise 50 min later each day b/c E has to turn an additional </a:t>
            </a:r>
            <a:r>
              <a:rPr lang="en-US" sz="2600" b="1" dirty="0" smtClean="0">
                <a:solidFill>
                  <a:srgbClr val="FF0000"/>
                </a:solidFill>
              </a:rPr>
              <a:t>13</a:t>
            </a:r>
            <a:r>
              <a:rPr lang="en-US" sz="2600" b="1" dirty="0" smtClean="0">
                <a:solidFill>
                  <a:srgbClr val="FF0000"/>
                </a:solidFill>
                <a:latin typeface="Times"/>
              </a:rPr>
              <a:t>°</a:t>
            </a:r>
            <a:endParaRPr lang="en-US" sz="2600" dirty="0" smtClean="0"/>
          </a:p>
          <a:p>
            <a:r>
              <a:rPr lang="en-US" sz="2600" dirty="0" smtClean="0"/>
              <a:t>Moon’s orbit creates tides…GRAVITATIONAL PULL OF MOON ON EARTH</a:t>
            </a:r>
          </a:p>
          <a:p>
            <a:r>
              <a:rPr lang="en-US" sz="2600" i="1" u="sng" dirty="0" smtClean="0"/>
              <a:t>Modeling Moon’s Motions Activity</a:t>
            </a:r>
          </a:p>
          <a:p>
            <a:endParaRPr lang="en-US" dirty="0"/>
          </a:p>
        </p:txBody>
      </p:sp>
      <p:pic>
        <p:nvPicPr>
          <p:cNvPr id="7" name="Content Placeholder 6" descr="sidereal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4572000" y="1752600"/>
            <a:ext cx="4419600" cy="4495800"/>
          </a:xfr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Solar Eclipse [</a:t>
            </a:r>
            <a:r>
              <a:rPr lang="en-US" sz="4000" dirty="0" smtClean="0"/>
              <a:t>S</a:t>
            </a:r>
            <a:r>
              <a:rPr lang="en-US" sz="1400" dirty="0" smtClean="0"/>
              <a:t>un </a:t>
            </a:r>
            <a:r>
              <a:rPr lang="en-US" sz="4000" dirty="0" smtClean="0"/>
              <a:t>M</a:t>
            </a:r>
            <a:r>
              <a:rPr lang="en-US" sz="1400" dirty="0" smtClean="0"/>
              <a:t>oon </a:t>
            </a:r>
            <a:r>
              <a:rPr lang="en-US" sz="4000" dirty="0" smtClean="0"/>
              <a:t>E</a:t>
            </a:r>
            <a:r>
              <a:rPr lang="en-US" sz="1400" dirty="0" smtClean="0"/>
              <a:t>arth</a:t>
            </a:r>
            <a:r>
              <a:rPr lang="en-US" dirty="0" smtClean="0"/>
              <a:t>]</a:t>
            </a:r>
            <a:r>
              <a:rPr lang="en-US" sz="2400" dirty="0" smtClean="0">
                <a:sym typeface="Wingdings" pitchFamily="2" charset="2"/>
              </a:rPr>
              <a:t>order</a:t>
            </a:r>
            <a:endParaRPr lang="en-US" sz="240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52400" y="1219200"/>
            <a:ext cx="4343400" cy="514807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Moon blocks Sun from our view</a:t>
            </a:r>
          </a:p>
          <a:p>
            <a:pPr lvl="1"/>
            <a:r>
              <a:rPr lang="en-US" dirty="0" smtClean="0"/>
              <a:t>Total: entirely blocked </a:t>
            </a:r>
          </a:p>
          <a:p>
            <a:pPr lvl="1"/>
            <a:r>
              <a:rPr lang="en-US" dirty="0" smtClean="0"/>
              <a:t>Partial: portion blocked</a:t>
            </a:r>
          </a:p>
          <a:p>
            <a:pPr lvl="1"/>
            <a:r>
              <a:rPr lang="en-US" dirty="0" smtClean="0"/>
              <a:t>Penumbra: shadowy region cast by moon</a:t>
            </a:r>
          </a:p>
          <a:p>
            <a:pPr lvl="1"/>
            <a:r>
              <a:rPr lang="en-US" dirty="0" smtClean="0"/>
              <a:t>Umbra: darkest shadow cast by moon, cone-</a:t>
            </a:r>
            <a:r>
              <a:rPr lang="en-US" dirty="0" smtClean="0"/>
              <a:t>shaped</a:t>
            </a:r>
          </a:p>
          <a:p>
            <a:pPr lvl="1"/>
            <a:r>
              <a:rPr lang="en-US" dirty="0" smtClean="0"/>
              <a:t>Next eclipse: partial on 10/23</a:t>
            </a:r>
          </a:p>
          <a:p>
            <a:pPr lvl="1"/>
            <a:r>
              <a:rPr lang="en-US" dirty="0" smtClean="0">
                <a:hlinkClick r:id="rId2"/>
              </a:rPr>
              <a:t>Solar eclipse in India 2010</a:t>
            </a:r>
            <a:endParaRPr lang="en-US" dirty="0" smtClean="0"/>
          </a:p>
        </p:txBody>
      </p:sp>
      <p:pic>
        <p:nvPicPr>
          <p:cNvPr id="10" name="Picture 9" descr="solar eclips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43425" y="3810000"/>
            <a:ext cx="4600575" cy="2190750"/>
          </a:xfrm>
          <a:prstGeom prst="rect">
            <a:avLst/>
          </a:prstGeom>
        </p:spPr>
      </p:pic>
      <p:pic>
        <p:nvPicPr>
          <p:cNvPr id="12" name="Picture 11" descr="total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19600" y="1219200"/>
            <a:ext cx="1905000" cy="2209800"/>
          </a:xfrm>
          <a:prstGeom prst="rect">
            <a:avLst/>
          </a:prstGeom>
        </p:spPr>
      </p:pic>
      <p:pic>
        <p:nvPicPr>
          <p:cNvPr id="13" name="Picture 12" descr="PartialSolarEclips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77000" y="1219200"/>
            <a:ext cx="2523898" cy="2209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Lunar Eclipse </a:t>
            </a:r>
            <a:br>
              <a:rPr lang="en-US" dirty="0" smtClean="0"/>
            </a:br>
            <a:r>
              <a:rPr lang="en-US" dirty="0" smtClean="0"/>
              <a:t>[</a:t>
            </a:r>
            <a:r>
              <a:rPr lang="en-US" dirty="0" smtClean="0"/>
              <a:t>S</a:t>
            </a:r>
            <a:r>
              <a:rPr lang="en-US" sz="2000" dirty="0" smtClean="0"/>
              <a:t>un </a:t>
            </a:r>
            <a:r>
              <a:rPr lang="en-US" dirty="0" smtClean="0"/>
              <a:t>E</a:t>
            </a:r>
            <a:r>
              <a:rPr lang="en-US" sz="2000" dirty="0" smtClean="0"/>
              <a:t>arth </a:t>
            </a:r>
            <a:r>
              <a:rPr lang="en-US" dirty="0" smtClean="0"/>
              <a:t>M</a:t>
            </a:r>
            <a:r>
              <a:rPr lang="en-US" sz="2000" dirty="0" smtClean="0"/>
              <a:t>oon</a:t>
            </a:r>
            <a:r>
              <a:rPr lang="en-US" dirty="0" smtClean="0"/>
              <a:t>]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524000"/>
            <a:ext cx="4648200" cy="51816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Moon passes through Earth’s shadow</a:t>
            </a:r>
          </a:p>
          <a:p>
            <a:pPr lvl="1"/>
            <a:r>
              <a:rPr lang="en-US" dirty="0" smtClean="0"/>
              <a:t>Umbra: darkest shadow behind Earth…ultra dark</a:t>
            </a:r>
          </a:p>
          <a:p>
            <a:pPr lvl="1"/>
            <a:r>
              <a:rPr lang="en-US" dirty="0" smtClean="0"/>
              <a:t>Penumbra: shadowy area cast behind Earth…partly</a:t>
            </a:r>
          </a:p>
          <a:p>
            <a:pPr lvl="1"/>
            <a:r>
              <a:rPr lang="en-US" dirty="0" smtClean="0"/>
              <a:t>Total lunar eclipse: entire M in E’s shadow</a:t>
            </a:r>
          </a:p>
          <a:p>
            <a:pPr lvl="1"/>
            <a:r>
              <a:rPr lang="en-US" dirty="0" smtClean="0"/>
              <a:t>Partial lunar eclipse: partial shadow of E on </a:t>
            </a:r>
            <a:r>
              <a:rPr lang="en-US" dirty="0" smtClean="0"/>
              <a:t>M</a:t>
            </a:r>
          </a:p>
          <a:p>
            <a:pPr lvl="1"/>
            <a:r>
              <a:rPr lang="en-US" dirty="0" smtClean="0"/>
              <a:t>Next eclipse: total lunar 4/14</a:t>
            </a:r>
            <a:endParaRPr lang="en-US" dirty="0" smtClean="0"/>
          </a:p>
          <a:p>
            <a:r>
              <a:rPr lang="en-US" dirty="0" smtClean="0">
                <a:solidFill>
                  <a:schemeClr val="tx2"/>
                </a:solidFill>
              </a:rPr>
              <a:t>Why don</a:t>
            </a:r>
            <a:r>
              <a:rPr lang="fr-FR" dirty="0" smtClean="0">
                <a:solidFill>
                  <a:schemeClr val="tx2"/>
                </a:solidFill>
              </a:rPr>
              <a:t>’</a:t>
            </a:r>
            <a:r>
              <a:rPr lang="en-US" dirty="0" smtClean="0">
                <a:solidFill>
                  <a:schemeClr val="tx2"/>
                </a:solidFill>
              </a:rPr>
              <a:t>t eclipses occur every time there’s a new/full moon?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Moon’s orbit is inclined ~5</a:t>
            </a:r>
            <a:r>
              <a:rPr lang="en-US" b="1" i="0" dirty="0" smtClean="0">
                <a:solidFill>
                  <a:srgbClr val="000000"/>
                </a:solidFill>
                <a:ea typeface="Lucida Grande"/>
                <a:cs typeface="Lucida Grande"/>
              </a:rPr>
              <a:t>°</a:t>
            </a:r>
            <a:r>
              <a:rPr lang="en-US" i="0" dirty="0" smtClean="0">
                <a:solidFill>
                  <a:srgbClr val="000000"/>
                </a:solidFill>
                <a:ea typeface="Lucida Grande"/>
                <a:cs typeface="Lucida Grande"/>
              </a:rPr>
              <a:t> to the plane that contains the Earth &amp; sun</a:t>
            </a:r>
          </a:p>
          <a:p>
            <a:r>
              <a:rPr lang="en-US" dirty="0" smtClean="0">
                <a:solidFill>
                  <a:srgbClr val="000000"/>
                </a:solidFill>
                <a:ea typeface="Lucida Grande"/>
                <a:cs typeface="Lucida Grande"/>
                <a:hlinkClick r:id="rId2"/>
              </a:rPr>
              <a:t>Total lunar eclipse in Hawaii 2007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4" name="Picture 3" descr="lunar_eclipse_diagram_030425_03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11263" y="304800"/>
            <a:ext cx="4332737" cy="25908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6800" y="2971800"/>
            <a:ext cx="4229966" cy="3733800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You’re Invited to a Meteor Shower!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52400" y="859433"/>
            <a:ext cx="5791200" cy="59985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err="1" smtClean="0"/>
              <a:t>Geminids</a:t>
            </a:r>
            <a:r>
              <a:rPr lang="en-US" sz="2800" b="1" dirty="0" smtClean="0"/>
              <a:t> </a:t>
            </a:r>
            <a:endParaRPr lang="en-US" sz="2000" b="1" dirty="0"/>
          </a:p>
          <a:p>
            <a:pPr>
              <a:lnSpc>
                <a:spcPct val="140000"/>
              </a:lnSpc>
            </a:pPr>
            <a:r>
              <a:rPr lang="en-US" b="1" dirty="0"/>
              <a:t>Comet of Origin</a:t>
            </a:r>
            <a:r>
              <a:rPr lang="en-US" dirty="0"/>
              <a:t>: 3200 Phaethon</a:t>
            </a:r>
          </a:p>
          <a:p>
            <a:pPr>
              <a:lnSpc>
                <a:spcPct val="140000"/>
              </a:lnSpc>
            </a:pPr>
            <a:r>
              <a:rPr lang="en-US" b="1" dirty="0"/>
              <a:t>Radiant</a:t>
            </a:r>
            <a:r>
              <a:rPr lang="en-US" dirty="0"/>
              <a:t>: constellation Gemini</a:t>
            </a:r>
          </a:p>
          <a:p>
            <a:pPr>
              <a:lnSpc>
                <a:spcPct val="140000"/>
              </a:lnSpc>
            </a:pPr>
            <a:r>
              <a:rPr lang="en-US" b="1" dirty="0"/>
              <a:t>Active</a:t>
            </a:r>
            <a:r>
              <a:rPr lang="en-US" dirty="0"/>
              <a:t>: Dec. 4-17, 2013</a:t>
            </a:r>
          </a:p>
          <a:p>
            <a:pPr>
              <a:lnSpc>
                <a:spcPct val="140000"/>
              </a:lnSpc>
            </a:pPr>
            <a:r>
              <a:rPr lang="en-US" b="1" dirty="0"/>
              <a:t>Peak Activity</a:t>
            </a:r>
            <a:r>
              <a:rPr lang="en-US" dirty="0"/>
              <a:t>: Dec. 13-14, 2013</a:t>
            </a:r>
          </a:p>
          <a:p>
            <a:pPr>
              <a:lnSpc>
                <a:spcPct val="140000"/>
              </a:lnSpc>
            </a:pPr>
            <a:r>
              <a:rPr lang="en-US" b="1" dirty="0"/>
              <a:t>Peak Activity Meteor Count</a:t>
            </a:r>
            <a:r>
              <a:rPr lang="en-US" dirty="0"/>
              <a:t>: Approximately 120 meteors per hour</a:t>
            </a:r>
          </a:p>
          <a:p>
            <a:pPr>
              <a:lnSpc>
                <a:spcPct val="150000"/>
              </a:lnSpc>
            </a:pPr>
            <a:r>
              <a:rPr lang="en-US" b="1" dirty="0"/>
              <a:t>Meteor Velocity</a:t>
            </a:r>
            <a:r>
              <a:rPr lang="en-US" dirty="0"/>
              <a:t>: 22 miles (35 kilometers) per second</a:t>
            </a:r>
          </a:p>
          <a:p>
            <a:pPr>
              <a:lnSpc>
                <a:spcPct val="120000"/>
              </a:lnSpc>
            </a:pPr>
            <a:r>
              <a:rPr lang="en-US" b="1" dirty="0"/>
              <a:t>Notes</a:t>
            </a:r>
            <a:r>
              <a:rPr lang="en-US" dirty="0"/>
              <a:t>: The </a:t>
            </a:r>
            <a:r>
              <a:rPr lang="en-US" dirty="0" err="1"/>
              <a:t>Geminids</a:t>
            </a:r>
            <a:r>
              <a:rPr lang="en-US" dirty="0"/>
              <a:t> are typically one of the best and most reliable of the annual meteor showers. A nearly full moon will block out some of the best meteors this year, but the </a:t>
            </a:r>
            <a:r>
              <a:rPr lang="en-US" dirty="0" err="1"/>
              <a:t>Geminids</a:t>
            </a:r>
            <a:r>
              <a:rPr lang="en-US" dirty="0"/>
              <a:t> are so bright it should still be a decent show. This shower is considered one of the best opportunities for younger viewers because it gets going around 9 or 10 p.m.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867400" y="914400"/>
            <a:ext cx="3246290" cy="5943600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39204197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algn="l"/>
            <a:r>
              <a:rPr lang="en-US" dirty="0" smtClean="0"/>
              <a:t>Poor Comet </a:t>
            </a:r>
            <a:r>
              <a:rPr lang="en-US" dirty="0" err="1" smtClean="0"/>
              <a:t>Ison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1143000"/>
            <a:ext cx="6324600" cy="55626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2-4 mile nucleus; relatively small (according to Hubble images)</a:t>
            </a:r>
          </a:p>
          <a:p>
            <a:r>
              <a:rPr lang="en-US" dirty="0" smtClean="0"/>
              <a:t>Thought of as comet of century early on due to brightness near Jupiter</a:t>
            </a:r>
          </a:p>
          <a:p>
            <a:r>
              <a:rPr lang="en-US" dirty="0" smtClean="0"/>
              <a:t>Originated from the </a:t>
            </a:r>
            <a:r>
              <a:rPr lang="en-US" dirty="0" err="1" smtClean="0"/>
              <a:t>Oort</a:t>
            </a:r>
            <a:r>
              <a:rPr lang="en-US" dirty="0" smtClean="0"/>
              <a:t> Cloud</a:t>
            </a:r>
          </a:p>
          <a:p>
            <a:r>
              <a:rPr lang="en-US" dirty="0" smtClean="0"/>
              <a:t>Comet broke up a couple of days before its passage by the sun.</a:t>
            </a:r>
          </a:p>
          <a:p>
            <a:pPr lvl="1"/>
            <a:r>
              <a:rPr lang="en-US" dirty="0"/>
              <a:t>I</a:t>
            </a:r>
            <a:r>
              <a:rPr lang="en-US" dirty="0" smtClean="0"/>
              <a:t>ntense heat and gravitational pull from the sun pulled the nucleus apart and vaporized its entire ice-water reservoir in a matter of hours.</a:t>
            </a:r>
            <a:endParaRPr lang="en-US" dirty="0" smtClean="0"/>
          </a:p>
          <a:p>
            <a:r>
              <a:rPr lang="en-US" dirty="0"/>
              <a:t>N</a:t>
            </a:r>
            <a:r>
              <a:rPr lang="en-US" dirty="0" smtClean="0"/>
              <a:t>et result of this will be at least one or two, if not a handful, of extra shooting stars in the sky over a couple of nights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1" name="sheldon.gif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152400"/>
            <a:ext cx="3352800" cy="17526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40194" y="2514600"/>
            <a:ext cx="2903806" cy="4114800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20072060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0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Move Like the Earth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Rotation</a:t>
            </a:r>
          </a:p>
          <a:p>
            <a:pPr lvl="1"/>
            <a:r>
              <a:rPr lang="en-US" dirty="0" smtClean="0"/>
              <a:t>Turning or spinning of a body on its axis</a:t>
            </a:r>
          </a:p>
          <a:p>
            <a:r>
              <a:rPr lang="en-US" dirty="0" smtClean="0"/>
              <a:t>Revolution</a:t>
            </a:r>
          </a:p>
          <a:p>
            <a:pPr lvl="1"/>
            <a:r>
              <a:rPr lang="en-US" dirty="0" smtClean="0"/>
              <a:t>Motion of a body along a path around some point in space</a:t>
            </a:r>
          </a:p>
          <a:p>
            <a:r>
              <a:rPr lang="en-US" dirty="0" smtClean="0"/>
              <a:t>Precession</a:t>
            </a:r>
          </a:p>
          <a:p>
            <a:pPr lvl="1"/>
            <a:r>
              <a:rPr lang="en-US" dirty="0" smtClean="0"/>
              <a:t>Slow movement/wobble of object on its axis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24780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2X Rotation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915400" cy="47545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Solar Day</a:t>
            </a:r>
          </a:p>
          <a:p>
            <a:pPr lvl="1"/>
            <a:r>
              <a:rPr lang="en-US" sz="2000" dirty="0" smtClean="0"/>
              <a:t>Time interval from one noon to the next (~24 </a:t>
            </a:r>
            <a:r>
              <a:rPr lang="en-US" sz="2000" dirty="0" err="1" smtClean="0"/>
              <a:t>hrs</a:t>
            </a:r>
            <a:r>
              <a:rPr lang="en-US" sz="2000" dirty="0" smtClean="0"/>
              <a:t>)</a:t>
            </a:r>
            <a:endParaRPr lang="en-US" sz="2400" dirty="0" smtClean="0"/>
          </a:p>
          <a:p>
            <a:r>
              <a:rPr lang="en-US" sz="2800" dirty="0" smtClean="0"/>
              <a:t>Sidereal Day</a:t>
            </a:r>
          </a:p>
          <a:p>
            <a:pPr lvl="1"/>
            <a:r>
              <a:rPr lang="en-US" sz="2000" dirty="0" smtClean="0"/>
              <a:t>Time it takes for Earth to make one </a:t>
            </a:r>
            <a:r>
              <a:rPr lang="en-US" sz="2000" u="sng" dirty="0" smtClean="0"/>
              <a:t>complete</a:t>
            </a:r>
            <a:r>
              <a:rPr lang="en-US" sz="2000" dirty="0" smtClean="0"/>
              <a:t> rotation (360</a:t>
            </a:r>
            <a:r>
              <a:rPr lang="en-US" sz="2000" b="1" i="0" dirty="0" smtClean="0">
                <a:ea typeface="Lucida Grande"/>
                <a:cs typeface="Lucida Grande"/>
              </a:rPr>
              <a:t>°</a:t>
            </a:r>
            <a:r>
              <a:rPr lang="en-US" sz="2000" i="0" dirty="0" smtClean="0">
                <a:ea typeface="Lucida Grande"/>
                <a:cs typeface="Lucida Grande"/>
              </a:rPr>
              <a:t>) with respect to a star other than our sun.</a:t>
            </a:r>
          </a:p>
          <a:p>
            <a:pPr lvl="1"/>
            <a:r>
              <a:rPr lang="en-US" sz="2000" dirty="0" smtClean="0">
                <a:ea typeface="Lucida Grande"/>
                <a:cs typeface="Lucida Grande"/>
              </a:rPr>
              <a:t>23 hours, 56 minutes &amp; 4 seconds( in solar time)</a:t>
            </a:r>
          </a:p>
          <a:p>
            <a:pPr lvl="2"/>
            <a:r>
              <a:rPr lang="en-US" sz="1800" dirty="0" smtClean="0">
                <a:ea typeface="Lucida Grande"/>
                <a:cs typeface="Lucida Grande"/>
              </a:rPr>
              <a:t>4 minutes shorter than mean solar day</a:t>
            </a:r>
          </a:p>
          <a:p>
            <a:pPr lvl="1"/>
            <a:r>
              <a:rPr lang="en-US" sz="2000" i="1" dirty="0" smtClean="0">
                <a:ea typeface="Lucida Grande"/>
                <a:cs typeface="Lucida Grande"/>
              </a:rPr>
              <a:t>Modeling Moons Motion Lab </a:t>
            </a:r>
            <a:r>
              <a:rPr lang="en-US" sz="2000" dirty="0" smtClean="0">
                <a:ea typeface="Lucida Grande"/>
                <a:cs typeface="Lucida Grande"/>
              </a:rPr>
              <a:t>(sidereal vs. lunar month)</a:t>
            </a:r>
            <a:endParaRPr lang="en-US" sz="2000" i="1" dirty="0"/>
          </a:p>
        </p:txBody>
      </p:sp>
      <p:pic>
        <p:nvPicPr>
          <p:cNvPr id="4" name="Picture 3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60" b="7756"/>
          <a:stretch/>
        </p:blipFill>
        <p:spPr bwMode="auto">
          <a:xfrm>
            <a:off x="152400" y="4038600"/>
            <a:ext cx="6634480" cy="2590800"/>
          </a:xfrm>
          <a:prstGeom prst="rect">
            <a:avLst/>
          </a:prstGeom>
          <a:noFill/>
          <a:ln>
            <a:solidFill>
              <a:srgbClr val="00000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781800" y="4038600"/>
            <a:ext cx="22860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/>
              <a:t>It takes Earth 23 hours and 56 minutes to make one </a:t>
            </a:r>
            <a:r>
              <a:rPr lang="en-US" sz="1400" i="1" dirty="0" smtClean="0"/>
              <a:t>rotation with </a:t>
            </a:r>
            <a:r>
              <a:rPr lang="en-US" sz="1400" i="1" dirty="0"/>
              <a:t>respect to the stars (sidereal day)</a:t>
            </a:r>
            <a:r>
              <a:rPr lang="en-US" sz="1400" i="1" dirty="0" smtClean="0"/>
              <a:t>. </a:t>
            </a:r>
            <a:r>
              <a:rPr lang="en-US" sz="1400" i="1" dirty="0"/>
              <a:t>However, after Earth has completed one sidereal day, </a:t>
            </a:r>
            <a:r>
              <a:rPr lang="en-US" sz="1400" i="1" dirty="0" smtClean="0"/>
              <a:t>point  Y </a:t>
            </a:r>
            <a:r>
              <a:rPr lang="en-US" sz="1400" i="1" dirty="0"/>
              <a:t>has not yet returned to the “noon </a:t>
            </a:r>
            <a:endParaRPr lang="en-US" sz="1400" i="1" dirty="0" smtClean="0"/>
          </a:p>
          <a:p>
            <a:r>
              <a:rPr lang="en-US" sz="1400" i="1" dirty="0" smtClean="0"/>
              <a:t>position</a:t>
            </a:r>
            <a:r>
              <a:rPr lang="en-US" sz="1400" i="1" dirty="0"/>
              <a:t>” with respect to the sun</a:t>
            </a:r>
            <a:r>
              <a:rPr lang="en-US" sz="1400" i="1" dirty="0" smtClean="0"/>
              <a:t>.  </a:t>
            </a:r>
            <a:r>
              <a:rPr lang="en-US" sz="1400" i="1" dirty="0"/>
              <a:t>Earth has to rotate another 4 minutes </a:t>
            </a:r>
            <a:r>
              <a:rPr lang="en-US" sz="1400" i="1" dirty="0" smtClean="0"/>
              <a:t>to  </a:t>
            </a:r>
            <a:r>
              <a:rPr lang="en-US" sz="1400" i="1" dirty="0"/>
              <a:t>complete the solar day.</a:t>
            </a:r>
            <a:r>
              <a:rPr lang="en-US" sz="1400" dirty="0"/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705600" y="228600"/>
            <a:ext cx="2286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Why do we use solar day </a:t>
            </a:r>
          </a:p>
          <a:p>
            <a:pPr algn="ctr"/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vs. sidereal day?</a:t>
            </a:r>
            <a:endParaRPr 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8486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 part of the revolution!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Earth revolves around the sun in an elliptical orbit</a:t>
            </a:r>
          </a:p>
          <a:p>
            <a:pPr lvl="1"/>
            <a:r>
              <a:rPr lang="en-US" dirty="0" smtClean="0"/>
              <a:t>~107,000 km/</a:t>
            </a:r>
            <a:r>
              <a:rPr lang="en-US" dirty="0" err="1" smtClean="0"/>
              <a:t>hr</a:t>
            </a:r>
            <a:endParaRPr lang="en-US" dirty="0" smtClean="0"/>
          </a:p>
          <a:p>
            <a:r>
              <a:rPr lang="en-US" dirty="0" smtClean="0"/>
              <a:t>Average distance from sun ~ 150 million km</a:t>
            </a:r>
          </a:p>
          <a:p>
            <a:pPr lvl="1"/>
            <a:r>
              <a:rPr lang="en-US" dirty="0" smtClean="0"/>
              <a:t>Due to elliptical orbit distance varies</a:t>
            </a:r>
          </a:p>
          <a:p>
            <a:pPr lvl="2"/>
            <a:r>
              <a:rPr lang="en-US" u="sng" dirty="0" smtClean="0">
                <a:solidFill>
                  <a:srgbClr val="E46C0A"/>
                </a:solidFill>
              </a:rPr>
              <a:t>Perihelion</a:t>
            </a:r>
            <a:r>
              <a:rPr lang="en-US" dirty="0" smtClean="0"/>
              <a:t>: Earth </a:t>
            </a:r>
            <a:r>
              <a:rPr lang="en-US" b="1" dirty="0" smtClean="0">
                <a:solidFill>
                  <a:srgbClr val="E46C0A"/>
                </a:solidFill>
              </a:rPr>
              <a:t>closest</a:t>
            </a:r>
            <a:r>
              <a:rPr lang="en-US" dirty="0" smtClean="0">
                <a:solidFill>
                  <a:srgbClr val="E46C0A"/>
                </a:solidFill>
              </a:rPr>
              <a:t> </a:t>
            </a:r>
            <a:r>
              <a:rPr lang="en-US" dirty="0" smtClean="0"/>
              <a:t>to sun (~147 million km) occurs around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January</a:t>
            </a:r>
            <a:r>
              <a:rPr lang="en-US" dirty="0" smtClean="0"/>
              <a:t> 3/year</a:t>
            </a:r>
          </a:p>
          <a:p>
            <a:pPr lvl="2"/>
            <a:r>
              <a:rPr lang="en-US" u="sng" dirty="0" smtClean="0">
                <a:solidFill>
                  <a:schemeClr val="accent3">
                    <a:lumMod val="75000"/>
                  </a:schemeClr>
                </a:solidFill>
              </a:rPr>
              <a:t>Aphelion</a:t>
            </a:r>
            <a:r>
              <a:rPr lang="en-US" dirty="0" smtClean="0"/>
              <a:t>: Earth </a:t>
            </a:r>
            <a:r>
              <a:rPr lang="en-US" b="1" dirty="0" smtClean="0">
                <a:solidFill>
                  <a:srgbClr val="77933C"/>
                </a:solidFill>
              </a:rPr>
              <a:t>farthest</a:t>
            </a:r>
            <a:r>
              <a:rPr lang="en-US" dirty="0" smtClean="0">
                <a:solidFill>
                  <a:srgbClr val="77933C"/>
                </a:solidFill>
              </a:rPr>
              <a:t> </a:t>
            </a:r>
            <a:r>
              <a:rPr lang="en-US" dirty="0" smtClean="0"/>
              <a:t>from sun (~152 million km) occurs around 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July</a:t>
            </a:r>
            <a:r>
              <a:rPr lang="en-US" dirty="0" smtClean="0"/>
              <a:t> 4/year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3074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229600" cy="1143000"/>
          </a:xfrm>
        </p:spPr>
        <p:txBody>
          <a:bodyPr/>
          <a:lstStyle/>
          <a:p>
            <a:pPr algn="l"/>
            <a:r>
              <a:rPr lang="en-US" dirty="0" smtClean="0"/>
              <a:t>Ecliptic Plane	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1219200"/>
            <a:ext cx="8229600" cy="61493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b="1" u="sng" dirty="0" smtClean="0">
                <a:hlinkClick r:id="rId2"/>
              </a:rPr>
              <a:t>Ecliptic plane</a:t>
            </a:r>
            <a:r>
              <a:rPr lang="en-US" sz="2800" dirty="0" smtClean="0"/>
              <a:t>: path planets </a:t>
            </a:r>
          </a:p>
          <a:p>
            <a:pPr marL="0" indent="0">
              <a:buNone/>
            </a:pPr>
            <a:r>
              <a:rPr lang="en-US" sz="2800" dirty="0"/>
              <a:t> </a:t>
            </a:r>
            <a:r>
              <a:rPr lang="en-US" sz="2800" dirty="0" smtClean="0"/>
              <a:t>  </a:t>
            </a:r>
            <a:r>
              <a:rPr lang="en-US" sz="2800" dirty="0" smtClean="0"/>
              <a:t>travel around Sun</a:t>
            </a:r>
            <a:endParaRPr lang="en-US" sz="2800" dirty="0" smtClean="0"/>
          </a:p>
          <a:p>
            <a:r>
              <a:rPr lang="en-US" sz="2800" dirty="0" smtClean="0"/>
              <a:t>Orbit </a:t>
            </a:r>
            <a:r>
              <a:rPr lang="en-US" sz="2800" dirty="0" smtClean="0">
                <a:sym typeface="Wingdings"/>
              </a:rPr>
              <a:t> </a:t>
            </a:r>
            <a:r>
              <a:rPr lang="en-US" sz="2800" dirty="0" smtClean="0"/>
              <a:t>ellipse with </a:t>
            </a:r>
            <a:r>
              <a:rPr lang="en-US" sz="2800" dirty="0"/>
              <a:t>the Sun at </a:t>
            </a:r>
            <a:r>
              <a:rPr lang="en-US" sz="2800" dirty="0" smtClean="0"/>
              <a:t>one focus. </a:t>
            </a:r>
            <a:r>
              <a:rPr lang="en-US" sz="2800" dirty="0"/>
              <a:t>If you made this ellipse a solid surface and extended it infinitively, then you would have the </a:t>
            </a:r>
            <a:r>
              <a:rPr lang="en-US" sz="2800" i="1" u="sng" dirty="0" smtClean="0"/>
              <a:t>ecliptic plane</a:t>
            </a:r>
            <a:r>
              <a:rPr lang="en-US" sz="2800" dirty="0" smtClean="0"/>
              <a:t>. </a:t>
            </a:r>
          </a:p>
          <a:p>
            <a:pPr lvl="1"/>
            <a:r>
              <a:rPr lang="en-US" sz="2400" dirty="0" smtClean="0"/>
              <a:t>Our entire </a:t>
            </a:r>
            <a:r>
              <a:rPr lang="en-US" sz="2400" dirty="0"/>
              <a:t>Solar System can be </a:t>
            </a:r>
            <a:endParaRPr lang="en-US" sz="2400" dirty="0" smtClean="0"/>
          </a:p>
          <a:p>
            <a:pPr marL="457200" lvl="1" indent="0">
              <a:buNone/>
            </a:pPr>
            <a:r>
              <a:rPr lang="en-US" sz="2400" dirty="0" smtClean="0"/>
              <a:t>thought </a:t>
            </a:r>
            <a:r>
              <a:rPr lang="en-US" sz="2400" dirty="0"/>
              <a:t>of as flat because all of the </a:t>
            </a:r>
            <a:endParaRPr lang="en-US" sz="2400" dirty="0" smtClean="0"/>
          </a:p>
          <a:p>
            <a:pPr marL="457200" lvl="1" indent="0">
              <a:buNone/>
            </a:pPr>
            <a:r>
              <a:rPr lang="en-US" sz="2400" dirty="0" smtClean="0"/>
              <a:t>planets</a:t>
            </a:r>
            <a:r>
              <a:rPr lang="en-US" sz="2400" dirty="0"/>
              <a:t>’ orbits are near or on this </a:t>
            </a:r>
            <a:endParaRPr lang="en-US" sz="2400" dirty="0" smtClean="0"/>
          </a:p>
          <a:p>
            <a:pPr marL="457200" lvl="1" indent="0">
              <a:buNone/>
            </a:pPr>
            <a:r>
              <a:rPr lang="en-US" sz="2400" dirty="0" smtClean="0"/>
              <a:t>plane.</a:t>
            </a:r>
          </a:p>
          <a:p>
            <a:r>
              <a:rPr lang="en-US" sz="2800" dirty="0" smtClean="0"/>
              <a:t>Apparent path of sun &amp; celestial </a:t>
            </a:r>
          </a:p>
          <a:p>
            <a:pPr marL="0" indent="0">
              <a:buNone/>
            </a:pPr>
            <a:r>
              <a:rPr lang="en-US" sz="2800" dirty="0"/>
              <a:t> </a:t>
            </a:r>
            <a:r>
              <a:rPr lang="en-US" sz="2800" dirty="0" smtClean="0"/>
              <a:t>   equator intersect @ an angle of 23.5</a:t>
            </a:r>
            <a:r>
              <a:rPr lang="en-US" sz="2800" b="1" i="0" dirty="0" smtClean="0">
                <a:latin typeface="Lucida Grande"/>
                <a:ea typeface="Lucida Grande"/>
                <a:cs typeface="Lucida Grande"/>
              </a:rPr>
              <a:t>°</a:t>
            </a:r>
            <a:endParaRPr lang="en-US" sz="2800" dirty="0" smtClean="0"/>
          </a:p>
          <a:p>
            <a:pPr lvl="1"/>
            <a:endParaRPr lang="en-US" sz="2400" dirty="0" smtClean="0"/>
          </a:p>
        </p:txBody>
      </p:sp>
      <p:pic>
        <p:nvPicPr>
          <p:cNvPr id="6" name="Picture 7" descr="http://hyperphysics.phy-astr.gsu.edu/hbase/solar/imgsol/eclip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0"/>
            <a:ext cx="2838450" cy="2514600"/>
          </a:xfrm>
          <a:prstGeom prst="rect">
            <a:avLst/>
          </a:prstGeom>
          <a:noFill/>
        </p:spPr>
      </p:pic>
      <p:pic>
        <p:nvPicPr>
          <p:cNvPr id="7" name="Picture 6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17" b="4290"/>
          <a:stretch/>
        </p:blipFill>
        <p:spPr bwMode="auto">
          <a:xfrm>
            <a:off x="5867400" y="3657600"/>
            <a:ext cx="2971800" cy="2667000"/>
          </a:xfrm>
          <a:prstGeom prst="rect">
            <a:avLst/>
          </a:prstGeom>
          <a:noFill/>
          <a:ln>
            <a:solidFill>
              <a:srgbClr val="00000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3415020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Eccentricity of Orbits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229600" cy="4525963"/>
          </a:xfrm>
        </p:spPr>
        <p:txBody>
          <a:bodyPr/>
          <a:lstStyle/>
          <a:p>
            <a:r>
              <a:rPr lang="en-US" sz="3600" dirty="0" smtClean="0"/>
              <a:t>Eccentricity</a:t>
            </a:r>
          </a:p>
          <a:p>
            <a:pPr lvl="1"/>
            <a:r>
              <a:rPr lang="en-US" sz="2400" dirty="0" smtClean="0"/>
              <a:t>Ratio of the </a:t>
            </a:r>
            <a:r>
              <a:rPr lang="en-US" sz="2400" u="sng" dirty="0" smtClean="0"/>
              <a:t>distance between the foci</a:t>
            </a:r>
            <a:endParaRPr lang="en-US" sz="2400" dirty="0" smtClean="0"/>
          </a:p>
          <a:p>
            <a:pPr marL="457200" lvl="1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and the </a:t>
            </a:r>
            <a:r>
              <a:rPr lang="en-US" sz="2400" u="sng" dirty="0" smtClean="0"/>
              <a:t>length of the major axis</a:t>
            </a:r>
            <a:r>
              <a:rPr lang="en-US" sz="2400" dirty="0" smtClean="0"/>
              <a:t>.</a:t>
            </a:r>
          </a:p>
          <a:p>
            <a:pPr lvl="1"/>
            <a:r>
              <a:rPr lang="en-US" sz="2400" dirty="0" smtClean="0"/>
              <a:t>The eccentricity is:</a:t>
            </a:r>
          </a:p>
          <a:p>
            <a:pPr lvl="2"/>
            <a:r>
              <a:rPr lang="en-US" sz="2000" dirty="0" smtClean="0"/>
              <a:t>0 for a circle</a:t>
            </a:r>
          </a:p>
          <a:p>
            <a:pPr lvl="2"/>
            <a:r>
              <a:rPr lang="en-US" sz="2000" dirty="0" smtClean="0"/>
              <a:t>1 for a straight line</a:t>
            </a:r>
          </a:p>
          <a:p>
            <a:pPr lvl="1"/>
            <a:r>
              <a:rPr lang="en-US" sz="2400" dirty="0" smtClean="0"/>
              <a:t>Pluto has a large eccentricity. </a:t>
            </a:r>
            <a:r>
              <a:rPr lang="en-US" sz="2400" b="1" u="sng" dirty="0" smtClean="0"/>
              <a:t>Why</a:t>
            </a:r>
            <a:r>
              <a:rPr lang="en-US" sz="2400" dirty="0" smtClean="0"/>
              <a:t>?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4600" y="1295400"/>
            <a:ext cx="2804376" cy="2895600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5016" y="4495799"/>
            <a:ext cx="3011984" cy="235978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t="7908" b="18349"/>
          <a:stretch/>
        </p:blipFill>
        <p:spPr>
          <a:xfrm>
            <a:off x="1295400" y="4495800"/>
            <a:ext cx="3733800" cy="2249068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17313824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09600" y="-152400"/>
            <a:ext cx="8229600" cy="1143000"/>
          </a:xfrm>
        </p:spPr>
        <p:txBody>
          <a:bodyPr/>
          <a:lstStyle/>
          <a:p>
            <a:r>
              <a:rPr lang="en-US" dirty="0" smtClean="0"/>
              <a:t>Tilt Causes Seasons</a:t>
            </a:r>
            <a:endParaRPr lang="en-US" dirty="0"/>
          </a:p>
        </p:txBody>
      </p:sp>
      <p:pic>
        <p:nvPicPr>
          <p:cNvPr id="4" name="Content Placeholder 3" descr="solstice_equinox-brows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38200" y="838200"/>
            <a:ext cx="3352800" cy="2286000"/>
          </a:xfrm>
          <a:ln>
            <a:solidFill>
              <a:srgbClr val="000000"/>
            </a:solidFill>
          </a:ln>
        </p:spPr>
      </p:pic>
      <p:sp>
        <p:nvSpPr>
          <p:cNvPr id="6" name="Content Placeholder 5"/>
          <p:cNvSpPr>
            <a:spLocks noGrp="1"/>
          </p:cNvSpPr>
          <p:nvPr>
            <p:ph sz="half" idx="4294967295"/>
          </p:nvPr>
        </p:nvSpPr>
        <p:spPr>
          <a:xfrm>
            <a:off x="4648200" y="838200"/>
            <a:ext cx="4191000" cy="52578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Spring &amp; Fall Equinox: </a:t>
            </a:r>
          </a:p>
          <a:p>
            <a:pPr lvl="1"/>
            <a:r>
              <a:rPr lang="en-US" dirty="0" smtClean="0"/>
              <a:t>Equal radiation in both hemispheres</a:t>
            </a:r>
          </a:p>
          <a:p>
            <a:pPr lvl="1"/>
            <a:r>
              <a:rPr lang="en-US" dirty="0" smtClean="0"/>
              <a:t>Axis perp. to rays</a:t>
            </a:r>
          </a:p>
          <a:p>
            <a:pPr lvl="1"/>
            <a:r>
              <a:rPr lang="en-US" dirty="0" smtClean="0"/>
              <a:t>Sun directly over </a:t>
            </a:r>
            <a:r>
              <a:rPr lang="en-US" dirty="0" smtClean="0"/>
              <a:t>equator</a:t>
            </a:r>
          </a:p>
          <a:p>
            <a:pPr lvl="1"/>
            <a:r>
              <a:rPr lang="en-US" dirty="0" smtClean="0"/>
              <a:t>On ecliptic plane/</a:t>
            </a:r>
            <a:r>
              <a:rPr lang="en-US" dirty="0" err="1" smtClean="0"/>
              <a:t>celest</a:t>
            </a:r>
            <a:r>
              <a:rPr lang="en-US" dirty="0" smtClean="0"/>
              <a:t>. </a:t>
            </a:r>
            <a:r>
              <a:rPr lang="en-US" dirty="0"/>
              <a:t>s</a:t>
            </a:r>
            <a:r>
              <a:rPr lang="en-US" dirty="0" smtClean="0"/>
              <a:t>phere intersection</a:t>
            </a:r>
            <a:endParaRPr lang="en-US" dirty="0" smtClean="0"/>
          </a:p>
          <a:p>
            <a:r>
              <a:rPr lang="en-US" dirty="0" smtClean="0"/>
              <a:t>Winter Solstice: </a:t>
            </a:r>
          </a:p>
          <a:p>
            <a:pPr lvl="1"/>
            <a:r>
              <a:rPr lang="en-US" dirty="0" smtClean="0"/>
              <a:t>N hemi tilted </a:t>
            </a:r>
            <a:r>
              <a:rPr lang="en-US" b="1" dirty="0" smtClean="0">
                <a:solidFill>
                  <a:srgbClr val="FF0000"/>
                </a:solidFill>
              </a:rPr>
              <a:t>away</a:t>
            </a:r>
            <a:r>
              <a:rPr lang="en-US" dirty="0" smtClean="0"/>
              <a:t> Sun</a:t>
            </a:r>
          </a:p>
          <a:p>
            <a:pPr lvl="1"/>
            <a:r>
              <a:rPr lang="en-US" dirty="0" smtClean="0"/>
              <a:t>less direct radiation</a:t>
            </a:r>
          </a:p>
          <a:p>
            <a:r>
              <a:rPr lang="en-US" dirty="0" smtClean="0"/>
              <a:t>Summer Solstice: </a:t>
            </a:r>
          </a:p>
          <a:p>
            <a:pPr lvl="1"/>
            <a:r>
              <a:rPr lang="en-US" dirty="0" smtClean="0"/>
              <a:t>N hemi tilted </a:t>
            </a:r>
            <a:r>
              <a:rPr lang="en-US" b="1" dirty="0" smtClean="0">
                <a:solidFill>
                  <a:srgbClr val="FF0000"/>
                </a:solidFill>
              </a:rPr>
              <a:t>to</a:t>
            </a:r>
            <a:r>
              <a:rPr lang="en-US" dirty="0" smtClean="0"/>
              <a:t> Sun</a:t>
            </a:r>
          </a:p>
          <a:p>
            <a:pPr lvl="1"/>
            <a:r>
              <a:rPr lang="en-US" dirty="0" smtClean="0"/>
              <a:t>more direct radiation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3200400"/>
            <a:ext cx="3352800" cy="3582670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882"/>
            <a:ext cx="8229600" cy="1143000"/>
          </a:xfrm>
        </p:spPr>
        <p:txBody>
          <a:bodyPr/>
          <a:lstStyle/>
          <a:p>
            <a:pPr algn="l"/>
            <a:r>
              <a:rPr lang="en-US" dirty="0" smtClean="0"/>
              <a:t>Precession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056" y="914400"/>
            <a:ext cx="8229600" cy="5638800"/>
          </a:xfrm>
        </p:spPr>
        <p:txBody>
          <a:bodyPr>
            <a:normAutofit fontScale="77500" lnSpcReduction="20000"/>
          </a:bodyPr>
          <a:lstStyle/>
          <a:p>
            <a:r>
              <a:rPr lang="en-US" sz="3600" dirty="0" smtClean="0"/>
              <a:t>Earth’s axis maintains approx. the </a:t>
            </a:r>
          </a:p>
          <a:p>
            <a:pPr marL="0" indent="0">
              <a:buNone/>
            </a:pPr>
            <a:r>
              <a:rPr lang="en-US" sz="3600" dirty="0"/>
              <a:t> </a:t>
            </a:r>
            <a:r>
              <a:rPr lang="en-US" sz="3600" dirty="0" smtClean="0"/>
              <a:t>   same angle of tilt</a:t>
            </a:r>
          </a:p>
          <a:p>
            <a:pPr lvl="1"/>
            <a:r>
              <a:rPr lang="en-US" sz="3100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Direction in which the axis points</a:t>
            </a:r>
          </a:p>
          <a:p>
            <a:pPr marL="457200" lvl="1" indent="0">
              <a:buNone/>
            </a:pPr>
            <a:r>
              <a:rPr lang="en-US" sz="31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</a:t>
            </a:r>
            <a:r>
              <a:rPr lang="en-US" sz="3100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continually changes</a:t>
            </a:r>
          </a:p>
          <a:p>
            <a:pPr lvl="1"/>
            <a:r>
              <a:rPr lang="en-US" sz="3100" dirty="0" smtClean="0">
                <a:solidFill>
                  <a:srgbClr val="000000"/>
                </a:solidFill>
              </a:rPr>
              <a:t>Axis traces a circle on the sky</a:t>
            </a:r>
          </a:p>
          <a:p>
            <a:pPr lvl="2"/>
            <a:r>
              <a:rPr lang="en-US" sz="2600" dirty="0" smtClean="0">
                <a:solidFill>
                  <a:srgbClr val="000000"/>
                </a:solidFill>
              </a:rPr>
              <a:t>Similar to the wobble of a toy top</a:t>
            </a:r>
          </a:p>
          <a:p>
            <a:r>
              <a:rPr lang="en-US" sz="3600" dirty="0" smtClean="0"/>
              <a:t>The North Celestial Pole traces out a precessional circle around the pole of the ecliptic</a:t>
            </a:r>
          </a:p>
          <a:p>
            <a:pPr lvl="1"/>
            <a:r>
              <a:rPr lang="en-US" sz="3100" dirty="0" smtClean="0"/>
              <a:t>the equinoxes precess </a:t>
            </a:r>
          </a:p>
          <a:p>
            <a:pPr marL="457200" lvl="1" indent="0">
              <a:buNone/>
            </a:pPr>
            <a:r>
              <a:rPr lang="en-US" sz="3100" dirty="0"/>
              <a:t> </a:t>
            </a:r>
            <a:r>
              <a:rPr lang="en-US" sz="3100" dirty="0" smtClean="0"/>
              <a:t>   </a:t>
            </a:r>
            <a:r>
              <a:rPr lang="en-US" sz="3100" dirty="0" smtClean="0"/>
              <a:t>backwards around the ecliptic, </a:t>
            </a:r>
          </a:p>
          <a:p>
            <a:pPr marL="457200" lvl="1" indent="0">
              <a:buNone/>
            </a:pPr>
            <a:r>
              <a:rPr lang="en-US" sz="3100" dirty="0"/>
              <a:t> </a:t>
            </a:r>
            <a:r>
              <a:rPr lang="en-US" sz="3100" dirty="0" smtClean="0"/>
              <a:t>   </a:t>
            </a:r>
            <a:r>
              <a:rPr lang="en-US" sz="3100" dirty="0" smtClean="0"/>
              <a:t>at the rate of 50.35 arc-seconds </a:t>
            </a:r>
          </a:p>
          <a:p>
            <a:pPr marL="457200" lvl="1" indent="0">
              <a:buNone/>
            </a:pPr>
            <a:r>
              <a:rPr lang="en-US" sz="3100" dirty="0"/>
              <a:t> </a:t>
            </a:r>
            <a:r>
              <a:rPr lang="en-US" sz="3100" dirty="0" smtClean="0"/>
              <a:t>   </a:t>
            </a:r>
            <a:r>
              <a:rPr lang="en-US" sz="3100" dirty="0" smtClean="0"/>
              <a:t>per year (around 26,000 years </a:t>
            </a:r>
          </a:p>
          <a:p>
            <a:pPr marL="457200" lvl="1" indent="0">
              <a:buNone/>
            </a:pPr>
            <a:r>
              <a:rPr lang="en-US" sz="3100" dirty="0"/>
              <a:t> </a:t>
            </a:r>
            <a:r>
              <a:rPr lang="en-US" sz="3100" dirty="0" smtClean="0"/>
              <a:t>   </a:t>
            </a:r>
            <a:r>
              <a:rPr lang="en-US" sz="3100" dirty="0" smtClean="0"/>
              <a:t>for a complete cycle).</a:t>
            </a:r>
          </a:p>
          <a:p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0" y="3962400"/>
            <a:ext cx="3803370" cy="2743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9800" y="1"/>
            <a:ext cx="3124200" cy="3297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55868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7958"/>
            <a:ext cx="8229600" cy="1143000"/>
          </a:xfrm>
        </p:spPr>
        <p:txBody>
          <a:bodyPr/>
          <a:lstStyle/>
          <a:p>
            <a:r>
              <a:rPr lang="en-US" dirty="0" smtClean="0"/>
              <a:t>Earth &amp; Moon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4525963"/>
          </a:xfrm>
        </p:spPr>
        <p:txBody>
          <a:bodyPr/>
          <a:lstStyle/>
          <a:p>
            <a:r>
              <a:rPr lang="en-US" dirty="0" smtClean="0"/>
              <a:t>Moon completes one orbit of the Earth in 1 month</a:t>
            </a:r>
          </a:p>
          <a:p>
            <a:r>
              <a:rPr lang="en-US" dirty="0" smtClean="0"/>
              <a:t>Moon’s orbit is ellipse shaped</a:t>
            </a:r>
          </a:p>
          <a:p>
            <a:r>
              <a:rPr lang="en-US" dirty="0" smtClean="0"/>
              <a:t>Distance </a:t>
            </a:r>
            <a:r>
              <a:rPr lang="en-US" dirty="0"/>
              <a:t>to Earth varies by about 6 </a:t>
            </a:r>
            <a:r>
              <a:rPr lang="en-US" dirty="0" smtClean="0"/>
              <a:t>%, </a:t>
            </a:r>
            <a:r>
              <a:rPr lang="en-US" dirty="0"/>
              <a:t>averaging 384,401 kilometers</a:t>
            </a:r>
            <a:r>
              <a:rPr lang="en-US" dirty="0" smtClean="0">
                <a:effectLst/>
              </a:rPr>
              <a:t> </a:t>
            </a:r>
            <a:endParaRPr lang="en-US" dirty="0" smtClean="0"/>
          </a:p>
          <a:p>
            <a:pPr lvl="1"/>
            <a:r>
              <a:rPr lang="en-US" u="sng" dirty="0" smtClean="0">
                <a:solidFill>
                  <a:srgbClr val="31859C"/>
                </a:solidFill>
              </a:rPr>
              <a:t>Apogee</a:t>
            </a:r>
            <a:r>
              <a:rPr lang="en-US" dirty="0" smtClean="0"/>
              <a:t>: Moon’s location 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furthest</a:t>
            </a:r>
            <a:r>
              <a:rPr lang="en-US" dirty="0" smtClean="0"/>
              <a:t> from Earth</a:t>
            </a:r>
          </a:p>
          <a:p>
            <a:pPr lvl="1"/>
            <a:r>
              <a:rPr lang="en-US" u="sng" dirty="0" smtClean="0">
                <a:solidFill>
                  <a:srgbClr val="953735"/>
                </a:solidFill>
              </a:rPr>
              <a:t>Perigee</a:t>
            </a:r>
            <a:r>
              <a:rPr lang="en-US" dirty="0" smtClean="0"/>
              <a:t>: Moon’s location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closest</a:t>
            </a:r>
            <a:r>
              <a:rPr lang="en-US" dirty="0" smtClean="0"/>
              <a:t> to Earth</a:t>
            </a:r>
          </a:p>
          <a:p>
            <a:endParaRPr lang="en-US" dirty="0" smtClean="0"/>
          </a:p>
        </p:txBody>
      </p:sp>
      <p:pic>
        <p:nvPicPr>
          <p:cNvPr id="4" name="Picture 3" descr="perigeeapoge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43600" y="4693955"/>
            <a:ext cx="2971800" cy="2133600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5" name="Picture 4" descr="moon orbi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600" y="4633936"/>
            <a:ext cx="4648200" cy="2209800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22801811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ＭＳ 明朝"/>
        <a:font script="Hang" typeface="바탕"/>
        <a:font script="Hans" typeface="华文新魏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ＭＳ 明朝"/>
        <a:font script="Hang" typeface="바탕"/>
        <a:font script="Hans" typeface="华文新魏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5986</TotalTime>
  <Words>1134</Words>
  <Application>Microsoft Macintosh PowerPoint</Application>
  <PresentationFormat>On-screen Show (4:3)</PresentationFormat>
  <Paragraphs>139</Paragraphs>
  <Slides>17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Ch. 22 Section 2 Sun-Earth-Moon</vt:lpstr>
      <vt:lpstr>Move Like the Earth</vt:lpstr>
      <vt:lpstr>2X Rotation</vt:lpstr>
      <vt:lpstr>Be part of the revolution!</vt:lpstr>
      <vt:lpstr>Ecliptic Plane </vt:lpstr>
      <vt:lpstr>Eccentricity of Orbits</vt:lpstr>
      <vt:lpstr>Tilt Causes Seasons</vt:lpstr>
      <vt:lpstr>Precession</vt:lpstr>
      <vt:lpstr>Earth &amp; Moon</vt:lpstr>
      <vt:lpstr>Phases of the Moon</vt:lpstr>
      <vt:lpstr>PowerPoint Presentation</vt:lpstr>
      <vt:lpstr>Months, Weeks, &amp; Days??</vt:lpstr>
      <vt:lpstr>Sidereal vs. Lunar Month</vt:lpstr>
      <vt:lpstr>Solar Eclipse [Sun Moon Earth]order</vt:lpstr>
      <vt:lpstr>Lunar Eclipse  [Sun Earth Moon]</vt:lpstr>
      <vt:lpstr>You’re Invited to a Meteor Shower!</vt:lpstr>
      <vt:lpstr>Poor Comet Ison </vt:lpstr>
    </vt:vector>
  </TitlesOfParts>
  <Company>nksd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 27: Sun-Earth-Moon System</dc:title>
  <dc:creator>elizabeth_parvo</dc:creator>
  <cp:lastModifiedBy>jill boisse</cp:lastModifiedBy>
  <cp:revision>123</cp:revision>
  <dcterms:created xsi:type="dcterms:W3CDTF">2009-12-07T14:31:06Z</dcterms:created>
  <dcterms:modified xsi:type="dcterms:W3CDTF">2013-12-08T23:58:18Z</dcterms:modified>
</cp:coreProperties>
</file>